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notesMasterIdLst>
    <p:notesMasterId r:id="rId16"/>
  </p:notesMasterIdLst>
  <p:sldIdLst>
    <p:sldId id="256" r:id="rId2"/>
    <p:sldId id="258" r:id="rId3"/>
    <p:sldId id="273" r:id="rId4"/>
    <p:sldId id="260" r:id="rId5"/>
    <p:sldId id="276" r:id="rId6"/>
    <p:sldId id="267" r:id="rId7"/>
    <p:sldId id="274" r:id="rId8"/>
    <p:sldId id="284" r:id="rId9"/>
    <p:sldId id="285" r:id="rId10"/>
    <p:sldId id="286" r:id="rId11"/>
    <p:sldId id="283" r:id="rId12"/>
    <p:sldId id="282" r:id="rId13"/>
    <p:sldId id="277" r:id="rId14"/>
    <p:sldId id="275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02" autoAdjust="0"/>
    <p:restoredTop sz="93548" autoAdjust="0"/>
  </p:normalViewPr>
  <p:slideViewPr>
    <p:cSldViewPr snapToGrid="0" snapToObjects="1">
      <p:cViewPr varScale="1">
        <p:scale>
          <a:sx n="71" d="100"/>
          <a:sy n="71" d="100"/>
        </p:scale>
        <p:origin x="115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599BB-BAB6-9F47-A05E-906723AA5C60}" type="datetimeFigureOut">
              <a:rPr lang="fr-FR" smtClean="0"/>
              <a:pPr/>
              <a:t>06/02/2023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59DB2-5342-5C41-A1C6-A59CEF2284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314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59DB2-5342-5C41-A1C6-A59CEF22844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A86114C-A8D2-43E6-A3C1-F8C0B394A571}" type="datetime1">
              <a:rPr lang="fr-FR" smtClean="0"/>
              <a:pPr/>
              <a:t>06/02/2023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fr-FR"/>
              <a:t>CAZABAT Thierry</a:t>
            </a: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6C2C84E-FD41-A748-8A07-73317E71D4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A9BB-EE01-4617-A1FB-8163B3B3203E}" type="datetime1">
              <a:rPr lang="fr-FR" smtClean="0"/>
              <a:pPr/>
              <a:t>06/02/2023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CAZABAT Thierry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84E-FD41-A748-8A07-73317E71D4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7D6FE60B-2ED4-42A4-9ADC-AD78EABC4C0B}" type="datetime1">
              <a:rPr lang="fr-FR" smtClean="0"/>
              <a:pPr/>
              <a:t>06/02/2023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r>
              <a:rPr lang="fr-FR"/>
              <a:t>CAZABAT Thierry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6C2C84E-FD41-A748-8A07-73317E71D4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CDCE-50BF-4A9F-B900-A6F3DB6BB007}" type="datetime1">
              <a:rPr lang="fr-FR" smtClean="0"/>
              <a:pPr/>
              <a:t>06/02/2023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CAZABAT Thierry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84E-FD41-A748-8A07-73317E71D4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116835-16F8-40B5-8E25-D151A2EE294D}" type="datetime1">
              <a:rPr lang="fr-FR" smtClean="0"/>
              <a:pPr/>
              <a:t>06/02/2023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fr-FR"/>
              <a:t>CAZABAT Thierry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A6C2C84E-FD41-A748-8A07-73317E71D4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53C3-D97E-46DD-8541-D00120C6C32A}" type="datetime1">
              <a:rPr lang="fr-FR" smtClean="0"/>
              <a:pPr/>
              <a:t>06/02/2023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CAZABAT Thierry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84E-FD41-A748-8A07-73317E71D4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9C1F-33F8-4B4B-8AE4-8E93F25F2F53}" type="datetime1">
              <a:rPr lang="fr-FR" smtClean="0"/>
              <a:pPr/>
              <a:t>06/02/2023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CAZABAT Thierry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84E-FD41-A748-8A07-73317E71D4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BAA1-FD2B-4F41-B8F8-C8AE3AB583AC}" type="datetime1">
              <a:rPr lang="fr-FR" smtClean="0"/>
              <a:pPr/>
              <a:t>06/02/2023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CAZABAT Thierry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84E-FD41-A748-8A07-73317E71D4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CCCE701-DC82-404A-BE40-569334B8C47F}" type="datetime1">
              <a:rPr lang="fr-FR" smtClean="0"/>
              <a:pPr/>
              <a:t>06/02/2023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fr-FR"/>
              <a:t>CAZABAT Thierry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84E-FD41-A748-8A07-73317E71D4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3D83-AB5B-4205-BC61-71C313064892}" type="datetime1">
              <a:rPr lang="fr-FR" smtClean="0"/>
              <a:pPr/>
              <a:t>06/02/2023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CAZABAT Thierry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84E-FD41-A748-8A07-73317E71D4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8E01-E83D-4372-92E6-A3B7FA071366}" type="datetime1">
              <a:rPr lang="fr-FR" smtClean="0"/>
              <a:pPr/>
              <a:t>06/02/2023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CAZABAT Thierry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84E-FD41-A748-8A07-73317E71D4B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B201B1E-A580-4B76-8C5F-295012402B73}" type="datetime1">
              <a:rPr lang="fr-FR" smtClean="0"/>
              <a:pPr/>
              <a:t>06/02/2023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fr-FR"/>
              <a:t>CAZABAT Thierry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6C2C84E-FD41-A748-8A07-73317E71D4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78000"/>
                <a:satMod val="220000"/>
              </a:schemeClr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489157" y="1676400"/>
            <a:ext cx="6807200" cy="1996966"/>
          </a:xfrm>
        </p:spPr>
        <p:txBody>
          <a:bodyPr/>
          <a:lstStyle/>
          <a:p>
            <a:r>
              <a:rPr lang="fr-FR" dirty="0"/>
              <a:t>Les MATHÉMATIQUES</a:t>
            </a:r>
            <a:br>
              <a:rPr lang="fr-FR" dirty="0"/>
            </a:br>
            <a:r>
              <a:rPr lang="fr-FR" dirty="0"/>
              <a:t>en </a:t>
            </a:r>
            <a:br>
              <a:rPr lang="fr-FR" dirty="0"/>
            </a:br>
            <a:r>
              <a:rPr lang="fr-FR" dirty="0"/>
              <a:t>Première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737969" y="6453386"/>
            <a:ext cx="1454031" cy="404614"/>
          </a:xfrm>
        </p:spPr>
        <p:txBody>
          <a:bodyPr/>
          <a:lstStyle/>
          <a:p>
            <a:r>
              <a:rPr lang="fr-FR" dirty="0"/>
              <a:t>CAZABAT Thierry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1" y="1143000"/>
            <a:ext cx="3181350" cy="81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 l="2303" t="3136" r="2508" b="3378"/>
          <a:stretch>
            <a:fillRect/>
          </a:stretch>
        </p:blipFill>
        <p:spPr bwMode="auto">
          <a:xfrm>
            <a:off x="81887" y="1938437"/>
            <a:ext cx="3384644" cy="2497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483273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FB94A6-E7EB-084F-A48F-1B20C3E9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03846"/>
            <a:ext cx="8286750" cy="682254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Les axes du programme </a:t>
            </a:r>
            <a:endParaRPr lang="fr-FR" sz="6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28302C-2703-0F42-87C8-BACC9C14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482605"/>
            <a:ext cx="8877301" cy="2441945"/>
          </a:xfrm>
        </p:spPr>
        <p:txBody>
          <a:bodyPr>
            <a:normAutofit fontScale="85000" lnSpcReduction="10000"/>
          </a:bodyPr>
          <a:lstStyle/>
          <a:p>
            <a:r>
              <a:rPr lang="fr-FR" sz="3200" dirty="0"/>
              <a:t> Automatismes</a:t>
            </a:r>
            <a:r>
              <a:rPr lang="fr-FR" sz="2800" dirty="0"/>
              <a:t> </a:t>
            </a:r>
          </a:p>
          <a:p>
            <a:r>
              <a:rPr lang="fr-FR" sz="3200" dirty="0"/>
              <a:t> Analyse</a:t>
            </a:r>
            <a:r>
              <a:rPr lang="fr-FR" sz="2800" dirty="0"/>
              <a:t> (</a:t>
            </a:r>
            <a:r>
              <a:rPr lang="fr-FR" sz="3200" dirty="0"/>
              <a:t>Les Fonctions). </a:t>
            </a:r>
          </a:p>
          <a:p>
            <a:r>
              <a:rPr lang="fr-FR" sz="3200" dirty="0"/>
              <a:t> Les probabilités et Statistiques.</a:t>
            </a:r>
          </a:p>
          <a:p>
            <a:r>
              <a:rPr lang="fr-FR" sz="3200" dirty="0"/>
              <a:t> Géométrie. </a:t>
            </a:r>
            <a:r>
              <a:rPr lang="fr-FR" sz="3200" i="1" dirty="0"/>
              <a:t>Uniquement pour la série STD2A.</a:t>
            </a:r>
          </a:p>
          <a:p>
            <a:r>
              <a:rPr lang="fr-FR" sz="3200" dirty="0"/>
              <a:t> Algorithme et Programmation. </a:t>
            </a:r>
            <a:r>
              <a:rPr lang="fr-FR" sz="3200" i="1" dirty="0"/>
              <a:t>Sauf série STD2A.</a:t>
            </a:r>
          </a:p>
          <a:p>
            <a:pPr>
              <a:buNone/>
            </a:pPr>
            <a:endParaRPr lang="fr-FR" sz="32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 l="5037" t="8421" r="22372" b="10051"/>
          <a:stretch>
            <a:fillRect/>
          </a:stretch>
        </p:blipFill>
        <p:spPr bwMode="auto">
          <a:xfrm>
            <a:off x="19050" y="19050"/>
            <a:ext cx="10706100" cy="184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3"/>
          <p:cNvSpPr txBox="1">
            <a:spLocks/>
          </p:cNvSpPr>
          <p:nvPr/>
        </p:nvSpPr>
        <p:spPr>
          <a:xfrm>
            <a:off x="10737969" y="6453386"/>
            <a:ext cx="1454031" cy="404614"/>
          </a:xfrm>
          <a:prstGeom prst="rect">
            <a:avLst/>
          </a:prstGeom>
        </p:spPr>
        <p:txBody>
          <a:bodyPr vert="horz" t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CAZABAT Thierry</a:t>
            </a:r>
          </a:p>
        </p:txBody>
      </p:sp>
    </p:spTree>
    <p:extLst>
      <p:ext uri="{BB962C8B-B14F-4D97-AF65-F5344CB8AC3E}">
        <p14:creationId xmlns:p14="http://schemas.microsoft.com/office/powerpoint/2010/main" val="17392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/>
              <a:t>Classe de Première, classe de détermination </a:t>
            </a:r>
            <a:br>
              <a:rPr lang="fr-FR" sz="3600" dirty="0"/>
            </a:br>
            <a:r>
              <a:rPr lang="fr-FR" sz="3600" dirty="0"/>
              <a:t>= préparation du bac c’est maintenant </a:t>
            </a:r>
            <a:endParaRPr lang="fr-FR" dirty="0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737969" y="6453386"/>
            <a:ext cx="1454031" cy="404614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CAZABAT Thierry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98" y="1698769"/>
            <a:ext cx="10737969" cy="436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16076"/>
            <a:ext cx="10896600" cy="1485900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Poursuite d’études STMG</a:t>
            </a: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737969" y="6453386"/>
            <a:ext cx="1454031" cy="404614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CAZABAT Thierry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800" dirty="0"/>
              <a:t>Un enseignement de mathématiques pour acquérir un</a:t>
            </a:r>
          </a:p>
          <a:p>
            <a:pPr>
              <a:buNone/>
            </a:pPr>
            <a:r>
              <a:rPr lang="fr-FR" sz="2800" dirty="0"/>
              <a:t>bagage solide et aux poursuites d’études :</a:t>
            </a:r>
          </a:p>
          <a:p>
            <a:r>
              <a:rPr lang="fr-FR" sz="2800" dirty="0"/>
              <a:t>En GEA (Gestion des entreprises et des administration), </a:t>
            </a:r>
          </a:p>
          <a:p>
            <a:r>
              <a:rPr lang="fr-FR" sz="2800" dirty="0"/>
              <a:t>En gestion STID (Statistique et informatique décisionnelle),</a:t>
            </a:r>
          </a:p>
          <a:p>
            <a:r>
              <a:rPr lang="fr-FR" sz="2800" dirty="0"/>
              <a:t>En informatique et aux Métiers du multimédia et de l'Internet,</a:t>
            </a:r>
          </a:p>
          <a:p>
            <a:r>
              <a:rPr lang="fr-FR" sz="2800" dirty="0"/>
              <a:t>En licence Économie et gestion et aux écoles préparatoires (Le réseau des EGC écoles de gestion et de commerce, la filière expertise comptable…).</a:t>
            </a:r>
          </a:p>
          <a:p>
            <a:pPr marL="0" indent="0">
              <a:buNone/>
            </a:pPr>
            <a:endParaRPr lang="fr-FR" sz="3200" dirty="0"/>
          </a:p>
          <a:p>
            <a:endParaRPr lang="fr-FR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50" y="971550"/>
            <a:ext cx="10004231" cy="454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680210"/>
          </a:xfrm>
        </p:spPr>
        <p:txBody>
          <a:bodyPr anchor="t">
            <a:normAutofit/>
          </a:bodyPr>
          <a:lstStyle/>
          <a:p>
            <a:pPr algn="ctr"/>
            <a:r>
              <a:rPr lang="fr-FR" sz="3600" dirty="0"/>
              <a:t>Chronologie des épreuves finales</a:t>
            </a:r>
            <a:endParaRPr lang="fr-FR" dirty="0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680819" y="6453386"/>
            <a:ext cx="1454031" cy="404614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CAZABAT Thierry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 l="10204" t="10018" r="10390" b="9903"/>
          <a:stretch>
            <a:fillRect/>
          </a:stretch>
        </p:blipFill>
        <p:spPr bwMode="auto">
          <a:xfrm>
            <a:off x="11351172" y="6001671"/>
            <a:ext cx="840828" cy="84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6641429"/>
            <a:ext cx="113511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Source : </a:t>
            </a:r>
            <a:r>
              <a:rPr lang="fr-FR" sz="1000" dirty="0">
                <a:solidFill>
                  <a:srgbClr val="0070C0"/>
                </a:solidFill>
              </a:rPr>
              <a:t>https://www.canva.com/design/DAE3wkvwdVg/p3aXE8Mi6GdChE9f6a2VIw/view?utm_content=DAE3wkvwdVg&amp;utm_campaign=designshare&amp;utm_medium=link&amp;utm_source=viewer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FB94A6-E7EB-084F-A48F-1B20C3E9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03846"/>
            <a:ext cx="8286750" cy="682254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Les axes du programme </a:t>
            </a:r>
            <a:endParaRPr lang="fr-FR" sz="6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28302C-2703-0F42-87C8-BACC9C14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850" y="3482605"/>
            <a:ext cx="7067550" cy="2441945"/>
          </a:xfrm>
        </p:spPr>
        <p:txBody>
          <a:bodyPr>
            <a:normAutofit fontScale="92500" lnSpcReduction="20000"/>
          </a:bodyPr>
          <a:lstStyle/>
          <a:p>
            <a:r>
              <a:rPr lang="fr-FR" sz="3200" dirty="0"/>
              <a:t> Algèbre </a:t>
            </a:r>
          </a:p>
          <a:p>
            <a:r>
              <a:rPr lang="fr-FR" sz="3200" dirty="0"/>
              <a:t> Analyse (Les Fonctions). </a:t>
            </a:r>
          </a:p>
          <a:p>
            <a:r>
              <a:rPr lang="fr-FR" sz="3200" dirty="0"/>
              <a:t> Les probabilités et Statistiques.</a:t>
            </a:r>
          </a:p>
          <a:p>
            <a:r>
              <a:rPr lang="fr-FR" sz="3200" dirty="0"/>
              <a:t> Géométrie. </a:t>
            </a:r>
          </a:p>
          <a:p>
            <a:r>
              <a:rPr lang="fr-FR" sz="3200" dirty="0"/>
              <a:t> Algorithme et Programmation.</a:t>
            </a:r>
          </a:p>
          <a:p>
            <a:pPr>
              <a:buNone/>
            </a:pPr>
            <a:endParaRPr lang="fr-FR" sz="32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 l="5037" t="8421" r="22372" b="10051"/>
          <a:stretch>
            <a:fillRect/>
          </a:stretch>
        </p:blipFill>
        <p:spPr bwMode="auto">
          <a:xfrm>
            <a:off x="19050" y="19050"/>
            <a:ext cx="10706100" cy="184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3"/>
          <p:cNvSpPr txBox="1">
            <a:spLocks/>
          </p:cNvSpPr>
          <p:nvPr/>
        </p:nvSpPr>
        <p:spPr>
          <a:xfrm>
            <a:off x="10737969" y="6453386"/>
            <a:ext cx="1454031" cy="404614"/>
          </a:xfrm>
          <a:prstGeom prst="rect">
            <a:avLst/>
          </a:prstGeom>
        </p:spPr>
        <p:txBody>
          <a:bodyPr vert="horz" t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CAZABAT Thierry</a:t>
            </a:r>
          </a:p>
        </p:txBody>
      </p:sp>
    </p:spTree>
    <p:extLst>
      <p:ext uri="{BB962C8B-B14F-4D97-AF65-F5344CB8AC3E}">
        <p14:creationId xmlns:p14="http://schemas.microsoft.com/office/powerpoint/2010/main" val="17392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79D504-99B8-2741-8565-0026728D9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84201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Les logiciels utilisés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3EADFF-E38E-174B-9289-A4547DF04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512570"/>
            <a:ext cx="10725150" cy="4846320"/>
          </a:xfrm>
        </p:spPr>
        <p:txBody>
          <a:bodyPr>
            <a:normAutofit/>
          </a:bodyPr>
          <a:lstStyle/>
          <a:p>
            <a:r>
              <a:rPr lang="fr-FR" sz="2700" dirty="0" err="1"/>
              <a:t>Géogébra</a:t>
            </a:r>
            <a:r>
              <a:rPr lang="fr-FR" sz="2700" dirty="0"/>
              <a:t>      	   	</a:t>
            </a:r>
          </a:p>
          <a:p>
            <a:pPr>
              <a:buNone/>
            </a:pPr>
            <a:endParaRPr lang="fr-FR" sz="2700" dirty="0"/>
          </a:p>
          <a:p>
            <a:pPr>
              <a:buNone/>
            </a:pPr>
            <a:endParaRPr lang="fr-FR" sz="2700" dirty="0"/>
          </a:p>
          <a:p>
            <a:endParaRPr lang="fr-FR" sz="2700" dirty="0"/>
          </a:p>
          <a:p>
            <a:r>
              <a:rPr lang="fr-FR" sz="2700" dirty="0"/>
              <a:t>Tableur                	</a:t>
            </a:r>
          </a:p>
          <a:p>
            <a:endParaRPr lang="fr-FR" sz="2700" dirty="0"/>
          </a:p>
          <a:p>
            <a:pPr>
              <a:buNone/>
            </a:pPr>
            <a:endParaRPr lang="fr-FR" sz="2700" dirty="0"/>
          </a:p>
          <a:p>
            <a:pPr>
              <a:buNone/>
            </a:pPr>
            <a:endParaRPr lang="fr-FR" sz="2700" dirty="0"/>
          </a:p>
          <a:p>
            <a:r>
              <a:rPr lang="fr-FR" sz="2700" dirty="0"/>
              <a:t>Python          	</a:t>
            </a: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737969" y="6453386"/>
            <a:ext cx="1454031" cy="404614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CAZABAT Thierry</a:t>
            </a:r>
          </a:p>
        </p:txBody>
      </p:sp>
      <p:pic>
        <p:nvPicPr>
          <p:cNvPr id="19458" name="Picture 2" descr="Vignette pour la version du 13 avril 2021 à 12: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5767" y="1341120"/>
            <a:ext cx="914400" cy="914401"/>
          </a:xfrm>
          <a:prstGeom prst="rect">
            <a:avLst/>
          </a:prstGeom>
          <a:noFill/>
        </p:spPr>
      </p:pic>
      <p:pic>
        <p:nvPicPr>
          <p:cNvPr id="19460" name="Picture 4" descr="EduPyth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5767" y="5230376"/>
            <a:ext cx="934204" cy="934204"/>
          </a:xfrm>
          <a:prstGeom prst="rect">
            <a:avLst/>
          </a:prstGeom>
          <a:noFill/>
        </p:spPr>
      </p:pic>
      <p:pic>
        <p:nvPicPr>
          <p:cNvPr id="19462" name="Picture 6" descr="Fichier:LibreOffice Calc icon 3.3.1 48 px.svg — Wikipéd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4817" y="3272790"/>
            <a:ext cx="838200" cy="1005840"/>
          </a:xfrm>
          <a:prstGeom prst="rect">
            <a:avLst/>
          </a:prstGeom>
          <a:noFill/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073EADFF-E38E-174B-9289-A4547DF04DE1}"/>
              </a:ext>
            </a:extLst>
          </p:cNvPr>
          <p:cNvSpPr txBox="1">
            <a:spLocks/>
          </p:cNvSpPr>
          <p:nvPr/>
        </p:nvSpPr>
        <p:spPr>
          <a:xfrm>
            <a:off x="3259218" y="1278255"/>
            <a:ext cx="7497802" cy="538468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Logiciel de géométrie dynamique en 2D/3D permettant de manipuler des objets géométriques et plus encore.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fr-F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Programme informatique permettant de manipuler des feuilles de calcul</a:t>
            </a:r>
            <a:r>
              <a:rPr kumimoji="0" lang="fr-FR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d'informations de toutes natures. 	</a:t>
            </a:r>
            <a:endParaRPr lang="fr-FR" sz="2700" noProof="0" dirty="0"/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fr-FR" sz="2700" noProof="0" dirty="0"/>
              <a:t>	</a:t>
            </a:r>
            <a:endParaRPr lang="fr-FR" sz="2800" noProof="0" dirty="0"/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fr-FR" sz="2800" dirty="0"/>
              <a:t>	</a:t>
            </a:r>
            <a:r>
              <a:rPr lang="fr-FR" sz="2700" dirty="0"/>
              <a:t>Un des langages de programmation interprété les plus utilisés permettant aux élèves de se concentrer sur ce qu’ils font plutôt que sur la manière dont ils le font.</a:t>
            </a:r>
            <a:endParaRPr kumimoji="0" lang="fr-F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59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2D059D-D246-5D4D-BEDF-95F362286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/>
              <a:t>Les Evaluations</a:t>
            </a:r>
            <a:r>
              <a:rPr lang="fr-FR" sz="4000" b="1" dirty="0">
                <a:latin typeface="Letters for Learners" pitchFamily="2" charset="77"/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F81DB6-86D2-C443-8291-8A37C3C51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42303"/>
            <a:ext cx="9601200" cy="3581400"/>
          </a:xfrm>
        </p:spPr>
        <p:txBody>
          <a:bodyPr>
            <a:noAutofit/>
          </a:bodyPr>
          <a:lstStyle/>
          <a:p>
            <a:endParaRPr lang="fr-FR" sz="3200" dirty="0"/>
          </a:p>
          <a:p>
            <a:r>
              <a:rPr lang="fr-FR" sz="3200" dirty="0"/>
              <a:t> Interrogations sur 5 ou 10 points.</a:t>
            </a:r>
          </a:p>
          <a:p>
            <a:pPr>
              <a:buNone/>
            </a:pPr>
            <a:endParaRPr lang="fr-FR" sz="3200" dirty="0"/>
          </a:p>
          <a:p>
            <a:r>
              <a:rPr lang="fr-FR" sz="3200" dirty="0"/>
              <a:t> Contrôles commun d’une heure sur 20 points.</a:t>
            </a:r>
          </a:p>
          <a:p>
            <a:pPr>
              <a:buNone/>
            </a:pPr>
            <a:endParaRPr lang="fr-FR" sz="3200" dirty="0"/>
          </a:p>
          <a:p>
            <a:pPr>
              <a:buNone/>
            </a:pPr>
            <a:endParaRPr lang="fr-FR" sz="3200" dirty="0"/>
          </a:p>
          <a:p>
            <a:pPr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dirty="0">
                <a:sym typeface="Wingdings" pitchFamily="2" charset="2"/>
              </a:rPr>
              <a:t> Suivi sur</a:t>
            </a:r>
            <a:endParaRPr lang="fr-FR" sz="3200" dirty="0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737969" y="6453386"/>
            <a:ext cx="1454031" cy="404614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CAZABAT Thierry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E5CC9C2-B544-1A4D-927E-C9AE8CA75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788" y="5041055"/>
            <a:ext cx="3546389" cy="142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50" y="57150"/>
            <a:ext cx="107442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/>
              <a:t>Classe de Première, classe de détermination </a:t>
            </a:r>
            <a:br>
              <a:rPr lang="fr-FR" sz="4000" dirty="0"/>
            </a:br>
            <a:r>
              <a:rPr lang="fr-FR" sz="4000" dirty="0"/>
              <a:t>= préparation du bac c’est maintenant </a:t>
            </a:r>
            <a:endParaRPr lang="fr-FR" dirty="0"/>
          </a:p>
        </p:txBody>
      </p:sp>
      <p:pic>
        <p:nvPicPr>
          <p:cNvPr id="5" name="Picture 2" descr="page2image49024464">
            <a:extLst>
              <a:ext uri="{FF2B5EF4-FFF2-40B4-BE49-F238E27FC236}">
                <a16:creationId xmlns:a16="http://schemas.microsoft.com/office/drawing/2014/main" id="{F1D1E3BE-6B08-084C-B6D7-49F4A96D58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902" y="1504950"/>
            <a:ext cx="10789448" cy="457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737969" y="6453386"/>
            <a:ext cx="1454031" cy="404614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CAZABAT Thierry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71DEEF7-A7CA-9B4B-8B43-83298231C29E}"/>
              </a:ext>
            </a:extLst>
          </p:cNvPr>
          <p:cNvCxnSpPr>
            <a:cxnSpLocks/>
          </p:cNvCxnSpPr>
          <p:nvPr/>
        </p:nvCxnSpPr>
        <p:spPr>
          <a:xfrm flipH="1">
            <a:off x="2716925" y="1713717"/>
            <a:ext cx="1715984" cy="20224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7551F2C5-AD90-5945-B631-703F729BC2E1}"/>
              </a:ext>
            </a:extLst>
          </p:cNvPr>
          <p:cNvSpPr txBox="1"/>
          <p:nvPr/>
        </p:nvSpPr>
        <p:spPr>
          <a:xfrm>
            <a:off x="4425197" y="960073"/>
            <a:ext cx="1915732" cy="6463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spécialité mathématiques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329483DC-194E-124B-B7C3-899E4E93AF05}"/>
              </a:ext>
            </a:extLst>
          </p:cNvPr>
          <p:cNvCxnSpPr>
            <a:cxnSpLocks/>
          </p:cNvCxnSpPr>
          <p:nvPr/>
        </p:nvCxnSpPr>
        <p:spPr>
          <a:xfrm>
            <a:off x="6148893" y="1768156"/>
            <a:ext cx="1680000" cy="188944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4661AC3F-F838-D247-926D-FBF3C84BAFB2}"/>
              </a:ext>
            </a:extLst>
          </p:cNvPr>
          <p:cNvSpPr txBox="1"/>
          <p:nvPr/>
        </p:nvSpPr>
        <p:spPr>
          <a:xfrm>
            <a:off x="471652" y="5428587"/>
            <a:ext cx="1959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Abandon de la spécialité mathématiques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F201029-9AA0-844D-A4C5-11085A8ACF28}"/>
              </a:ext>
            </a:extLst>
          </p:cNvPr>
          <p:cNvSpPr txBox="1"/>
          <p:nvPr/>
        </p:nvSpPr>
        <p:spPr>
          <a:xfrm>
            <a:off x="2952092" y="5423328"/>
            <a:ext cx="2112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Option mathématiques complémentaires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CF3D15-5D5D-9D4D-AD35-B731BA21D693}"/>
              </a:ext>
            </a:extLst>
          </p:cNvPr>
          <p:cNvSpPr/>
          <p:nvPr/>
        </p:nvSpPr>
        <p:spPr>
          <a:xfrm>
            <a:off x="1622535" y="3872222"/>
            <a:ext cx="7346731" cy="567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Terminale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94DD587F-E6BD-0A48-BB9C-FC22C2F7BB44}"/>
              </a:ext>
            </a:extLst>
          </p:cNvPr>
          <p:cNvCxnSpPr>
            <a:cxnSpLocks/>
          </p:cNvCxnSpPr>
          <p:nvPr/>
        </p:nvCxnSpPr>
        <p:spPr>
          <a:xfrm flipH="1">
            <a:off x="1922079" y="4574757"/>
            <a:ext cx="509043" cy="7188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7083DDAE-09A6-1348-9B7C-D8859DD06C9F}"/>
              </a:ext>
            </a:extLst>
          </p:cNvPr>
          <p:cNvCxnSpPr>
            <a:cxnSpLocks/>
          </p:cNvCxnSpPr>
          <p:nvPr/>
        </p:nvCxnSpPr>
        <p:spPr>
          <a:xfrm>
            <a:off x="3235872" y="4558800"/>
            <a:ext cx="557049" cy="7334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4AF40B15-FE57-D34E-89C2-ABFF2F14449C}"/>
              </a:ext>
            </a:extLst>
          </p:cNvPr>
          <p:cNvSpPr txBox="1"/>
          <p:nvPr/>
        </p:nvSpPr>
        <p:spPr>
          <a:xfrm rot="18687886">
            <a:off x="1827579" y="2367361"/>
            <a:ext cx="310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Abandon de la spécialité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D4E4FE6-B149-1B46-8AEE-8AD05E6964B0}"/>
              </a:ext>
            </a:extLst>
          </p:cNvPr>
          <p:cNvSpPr txBox="1"/>
          <p:nvPr/>
        </p:nvSpPr>
        <p:spPr>
          <a:xfrm rot="2905147">
            <a:off x="5854439" y="2367361"/>
            <a:ext cx="257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Spécialité conservée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C26E6C05-CF6A-9F4B-8AEF-E45BDF242D3B}"/>
              </a:ext>
            </a:extLst>
          </p:cNvPr>
          <p:cNvCxnSpPr>
            <a:cxnSpLocks/>
          </p:cNvCxnSpPr>
          <p:nvPr/>
        </p:nvCxnSpPr>
        <p:spPr>
          <a:xfrm>
            <a:off x="8446379" y="4439781"/>
            <a:ext cx="910194" cy="8525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848AC66F-40D9-914A-B35E-0BCD4D721A7C}"/>
              </a:ext>
            </a:extLst>
          </p:cNvPr>
          <p:cNvSpPr txBox="1"/>
          <p:nvPr/>
        </p:nvSpPr>
        <p:spPr>
          <a:xfrm>
            <a:off x="8603506" y="5272802"/>
            <a:ext cx="2112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Spécialité mathématiques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90387C83-9154-4E4E-8FFC-001A8A7D3013}"/>
              </a:ext>
            </a:extLst>
          </p:cNvPr>
          <p:cNvCxnSpPr>
            <a:cxnSpLocks/>
          </p:cNvCxnSpPr>
          <p:nvPr/>
        </p:nvCxnSpPr>
        <p:spPr>
          <a:xfrm flipH="1">
            <a:off x="7828892" y="5598907"/>
            <a:ext cx="1088345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>
            <a:extLst>
              <a:ext uri="{FF2B5EF4-FFF2-40B4-BE49-F238E27FC236}">
                <a16:creationId xmlns:a16="http://schemas.microsoft.com/office/drawing/2014/main" id="{0FD72790-03A6-6E41-8B61-8554DBACB0D9}"/>
              </a:ext>
            </a:extLst>
          </p:cNvPr>
          <p:cNvSpPr/>
          <p:nvPr/>
        </p:nvSpPr>
        <p:spPr>
          <a:xfrm>
            <a:off x="5430821" y="4525817"/>
            <a:ext cx="2319507" cy="20045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Option mathématiques expertes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7E2D059D-D246-5D4D-BEDF-95F362286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31770"/>
            <a:ext cx="9652000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Poursuite d’études</a:t>
            </a:r>
            <a:endParaRPr lang="fr-FR" sz="4000" b="1" dirty="0">
              <a:latin typeface="Letters for Learners" pitchFamily="2" charset="77"/>
            </a:endParaRPr>
          </a:p>
        </p:txBody>
      </p:sp>
      <p:sp>
        <p:nvSpPr>
          <p:cNvPr id="2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737969" y="6453386"/>
            <a:ext cx="1454031" cy="404614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CAZABAT Thierry</a:t>
            </a:r>
          </a:p>
        </p:txBody>
      </p:sp>
    </p:spTree>
    <p:extLst>
      <p:ext uri="{BB962C8B-B14F-4D97-AF65-F5344CB8AC3E}">
        <p14:creationId xmlns:p14="http://schemas.microsoft.com/office/powerpoint/2010/main" val="196433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24" grpId="0"/>
      <p:bldP spid="35" grpId="0"/>
      <p:bldP spid="39" grpId="0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16076"/>
            <a:ext cx="10896600" cy="1485900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/>
              <a:t>5 niveaux de compétences mathématiques </a:t>
            </a:r>
            <a:r>
              <a:rPr lang="fr-FR" sz="4000" dirty="0"/>
              <a:t> </a:t>
            </a:r>
            <a:r>
              <a:rPr lang="fr-FR" sz="4000" b="1" dirty="0"/>
              <a:t>dans la voie générale:</a:t>
            </a:r>
            <a:endParaRPr lang="fr-FR" sz="4000" dirty="0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737969" y="6453386"/>
            <a:ext cx="1454031" cy="404614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CAZABAT Thierry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27732"/>
            <a:ext cx="4245073" cy="2616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fr-FR" sz="1100" dirty="0"/>
              <a:t>Source :</a:t>
            </a:r>
            <a:r>
              <a:rPr lang="fr-FR" sz="1100" dirty="0">
                <a:solidFill>
                  <a:srgbClr val="0070C0"/>
                </a:solidFill>
              </a:rPr>
              <a:t> http://specialite-maths.fr/les-5-niveaux-de-competences/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11DABDC-3372-4743-DD98-D83E16274A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37"/>
          <a:stretch/>
        </p:blipFill>
        <p:spPr>
          <a:xfrm>
            <a:off x="2362234" y="1288409"/>
            <a:ext cx="6249107" cy="52093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556260"/>
          </a:xfrm>
        </p:spPr>
        <p:txBody>
          <a:bodyPr/>
          <a:lstStyle/>
          <a:p>
            <a:pPr algn="ctr"/>
            <a:r>
              <a:rPr lang="fr-FR" sz="3600" dirty="0"/>
              <a:t>Séries de bac technologique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9416"/>
            <a:ext cx="9652000" cy="47028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/>
              <a:t>Il existe huit séries de bac technologique :</a:t>
            </a:r>
          </a:p>
          <a:p>
            <a:r>
              <a:rPr lang="fr-FR" dirty="0"/>
              <a:t>STMG (Sciences et technologies du management et de la gestion)</a:t>
            </a:r>
          </a:p>
          <a:p>
            <a:r>
              <a:rPr lang="fr-FR" dirty="0"/>
              <a:t>STI2D (Sciences et technologies de l'industrie et du développement durable)</a:t>
            </a:r>
          </a:p>
          <a:p>
            <a:r>
              <a:rPr lang="fr-FR" dirty="0"/>
              <a:t>ST2S (Sciences et technologies de la santé et du social)</a:t>
            </a:r>
          </a:p>
          <a:p>
            <a:r>
              <a:rPr lang="fr-FR" dirty="0"/>
              <a:t>STL (Sciences et technologies de laboratoire)</a:t>
            </a:r>
          </a:p>
          <a:p>
            <a:r>
              <a:rPr lang="fr-FR" dirty="0"/>
              <a:t>STAV (Sciences et technologies de l'agronomie et du vivant)</a:t>
            </a:r>
          </a:p>
          <a:p>
            <a:r>
              <a:rPr lang="fr-FR" dirty="0"/>
              <a:t>STD2A (Sciences et technologies du design et des arts appliqués)</a:t>
            </a:r>
          </a:p>
          <a:p>
            <a:r>
              <a:rPr lang="fr-FR" dirty="0"/>
              <a:t>STHR (Sciences et technologies de l'hôtellerie et de la restauration)</a:t>
            </a:r>
          </a:p>
          <a:p>
            <a:r>
              <a:rPr lang="fr-FR" dirty="0"/>
              <a:t>S2TMD (Sciences et techniques du théâtre, de la musique et de la danse)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-78830" y="6312288"/>
            <a:ext cx="11105925" cy="2616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fr-FR" sz="1100" dirty="0"/>
              <a:t>Source :</a:t>
            </a:r>
            <a:r>
              <a:rPr lang="fr-FR" sz="1100" dirty="0">
                <a:solidFill>
                  <a:srgbClr val="0070C0"/>
                </a:solidFill>
              </a:rPr>
              <a:t> https://www.onisep.fr/content/view/full/164332/(offset)/165/(locationId)/164332/(contentId)/164544/(pagelayout)/EzPublishCoreBundle::pagelayout.html.twig</a:t>
            </a: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>
          <a:xfrm>
            <a:off x="10737969" y="6453386"/>
            <a:ext cx="1454031" cy="404614"/>
          </a:xfrm>
          <a:prstGeom prst="rect">
            <a:avLst/>
          </a:prstGeom>
        </p:spPr>
        <p:txBody>
          <a:bodyPr vert="horz" t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CAZABAT Thierry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362604"/>
            <a:ext cx="9656064" cy="722051"/>
          </a:xfrm>
        </p:spPr>
        <p:txBody>
          <a:bodyPr/>
          <a:lstStyle/>
          <a:p>
            <a:pPr algn="ctr"/>
            <a:r>
              <a:rPr lang="fr-FR" dirty="0"/>
              <a:t>se former autour de </a:t>
            </a:r>
            <a:r>
              <a:rPr lang="fr-FR" dirty="0" err="1"/>
              <a:t>conflans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957745"/>
          </a:xfrm>
          <a:ln>
            <a:solidFill>
              <a:schemeClr val="tx1"/>
            </a:solidFill>
            <a:prstDash val="solid"/>
          </a:ln>
        </p:spPr>
        <p:txBody>
          <a:bodyPr>
            <a:normAutofit fontScale="92500" lnSpcReduction="10000"/>
          </a:bodyPr>
          <a:lstStyle/>
          <a:p>
            <a:r>
              <a:rPr lang="fr-FR" sz="1700" b="1" dirty="0"/>
              <a:t>STI2D:</a:t>
            </a:r>
          </a:p>
          <a:p>
            <a:pPr>
              <a:buNone/>
            </a:pPr>
            <a:r>
              <a:rPr lang="fr-FR" sz="1700" dirty="0"/>
              <a:t>Lycée Le Corbusier/ Charles de Gaulle Poissy</a:t>
            </a:r>
          </a:p>
          <a:p>
            <a:pPr>
              <a:buNone/>
            </a:pPr>
            <a:r>
              <a:rPr lang="fr-FR" sz="1700" dirty="0"/>
              <a:t>Lycée </a:t>
            </a:r>
            <a:r>
              <a:rPr lang="fr-FR" sz="1700" dirty="0" err="1"/>
              <a:t>Gallilée</a:t>
            </a:r>
            <a:r>
              <a:rPr lang="fr-FR" sz="1700" dirty="0"/>
              <a:t> Cergy</a:t>
            </a:r>
            <a:endParaRPr lang="fr-FR" sz="1700" b="1" dirty="0"/>
          </a:p>
          <a:p>
            <a:r>
              <a:rPr lang="fr-FR" sz="1700" b="1" dirty="0"/>
              <a:t>STL:</a:t>
            </a:r>
          </a:p>
          <a:p>
            <a:pPr>
              <a:buNone/>
            </a:pPr>
            <a:r>
              <a:rPr lang="fr-FR" sz="1700" dirty="0"/>
              <a:t>Lycée notre dame des oiseaux Verneuil (privé)</a:t>
            </a:r>
          </a:p>
          <a:p>
            <a:pPr>
              <a:buNone/>
            </a:pPr>
            <a:r>
              <a:rPr lang="fr-FR" sz="1700" dirty="0"/>
              <a:t>Lycée polyvalent Léonard de Vinci St germain</a:t>
            </a:r>
            <a:endParaRPr lang="fr-FR" sz="1700" b="1" dirty="0"/>
          </a:p>
          <a:p>
            <a:r>
              <a:rPr lang="fr-FR" sz="1700" b="1" dirty="0"/>
              <a:t>STMG:</a:t>
            </a:r>
          </a:p>
          <a:p>
            <a:pPr>
              <a:buNone/>
            </a:pPr>
            <a:r>
              <a:rPr lang="fr-FR" sz="1700" dirty="0"/>
              <a:t>Lycée Jules Ferry </a:t>
            </a:r>
            <a:r>
              <a:rPr lang="fr-FR" sz="1700" dirty="0" err="1"/>
              <a:t>Conflans</a:t>
            </a:r>
            <a:r>
              <a:rPr lang="fr-FR" sz="1700" dirty="0"/>
              <a:t> Sainte Honorine</a:t>
            </a:r>
          </a:p>
          <a:p>
            <a:pPr>
              <a:buNone/>
            </a:pPr>
            <a:r>
              <a:rPr lang="fr-FR" sz="1700" dirty="0"/>
              <a:t>Lycée Montesquieu  Herblay (finance)</a:t>
            </a:r>
          </a:p>
          <a:p>
            <a:r>
              <a:rPr lang="fr-FR" sz="1700" b="1" dirty="0"/>
              <a:t>ST2S:</a:t>
            </a:r>
          </a:p>
          <a:p>
            <a:pPr>
              <a:buNone/>
            </a:pPr>
            <a:r>
              <a:rPr lang="fr-FR" sz="1700" dirty="0"/>
              <a:t>Lycée Louise Weiss Achères</a:t>
            </a:r>
          </a:p>
          <a:p>
            <a:pPr>
              <a:buNone/>
            </a:pPr>
            <a:r>
              <a:rPr lang="fr-FR" sz="1700" dirty="0"/>
              <a:t>Lycée Jean-Baptiste </a:t>
            </a:r>
            <a:r>
              <a:rPr lang="fr-FR" sz="1700" dirty="0" err="1"/>
              <a:t>Poquelin</a:t>
            </a:r>
            <a:r>
              <a:rPr lang="fr-FR" sz="1700" dirty="0"/>
              <a:t> St Germain</a:t>
            </a:r>
          </a:p>
          <a:p>
            <a:endParaRPr lang="fr-FR" sz="1700" b="1" dirty="0"/>
          </a:p>
          <a:p>
            <a:endParaRPr lang="fr-FR" sz="1700" b="1" dirty="0"/>
          </a:p>
          <a:p>
            <a:endParaRPr lang="fr-FR" sz="17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19042" y="1600201"/>
            <a:ext cx="5038448" cy="4957745"/>
          </a:xfrm>
          <a:ln>
            <a:solidFill>
              <a:schemeClr val="tx1"/>
            </a:solidFill>
            <a:prstDash val="solid"/>
          </a:ln>
        </p:spPr>
        <p:txBody>
          <a:bodyPr>
            <a:normAutofit fontScale="92500" lnSpcReduction="10000"/>
          </a:bodyPr>
          <a:lstStyle/>
          <a:p>
            <a:r>
              <a:rPr lang="fr-FR" sz="1700" b="1" dirty="0"/>
              <a:t>STAV:</a:t>
            </a:r>
          </a:p>
          <a:p>
            <a:pPr lvl="0">
              <a:buNone/>
            </a:pPr>
            <a:r>
              <a:rPr lang="fr-FR" sz="1700" dirty="0"/>
              <a:t>Lycée agricole et horticole st germain</a:t>
            </a:r>
          </a:p>
          <a:p>
            <a:pPr>
              <a:buNone/>
            </a:pPr>
            <a:r>
              <a:rPr lang="fr-FR" sz="1700" dirty="0"/>
              <a:t>Lycée agricole Sully Magnanville (privé)</a:t>
            </a:r>
            <a:endParaRPr lang="fr-FR" sz="1700" b="1" dirty="0"/>
          </a:p>
          <a:p>
            <a:r>
              <a:rPr lang="fr-FR" sz="1700" b="1" dirty="0"/>
              <a:t>STD2A:</a:t>
            </a:r>
          </a:p>
          <a:p>
            <a:pPr>
              <a:buNone/>
            </a:pPr>
            <a:r>
              <a:rPr lang="fr-FR" sz="1700" dirty="0"/>
              <a:t>Lycée Le Corbusier Poissy</a:t>
            </a:r>
          </a:p>
          <a:p>
            <a:pPr>
              <a:buNone/>
            </a:pPr>
            <a:r>
              <a:rPr lang="fr-FR" sz="1700" dirty="0"/>
              <a:t>Lycée Camille Claudel Vauréal</a:t>
            </a:r>
          </a:p>
          <a:p>
            <a:r>
              <a:rPr lang="fr-FR" sz="1700" b="1" dirty="0"/>
              <a:t>STHR:</a:t>
            </a:r>
          </a:p>
          <a:p>
            <a:pPr>
              <a:buNone/>
            </a:pPr>
            <a:r>
              <a:rPr lang="fr-FR" sz="1700" dirty="0"/>
              <a:t>Lycée hôtelier Guillaume </a:t>
            </a:r>
            <a:r>
              <a:rPr lang="fr-FR" sz="1700" dirty="0" err="1"/>
              <a:t>Tirel</a:t>
            </a:r>
            <a:r>
              <a:rPr lang="fr-FR" sz="1700" dirty="0"/>
              <a:t>/Jean </a:t>
            </a:r>
            <a:r>
              <a:rPr lang="fr-FR" sz="1700" dirty="0" err="1"/>
              <a:t>Drouant</a:t>
            </a:r>
            <a:r>
              <a:rPr lang="fr-FR" sz="1700" dirty="0"/>
              <a:t> Paris</a:t>
            </a:r>
          </a:p>
          <a:p>
            <a:pPr>
              <a:buNone/>
            </a:pPr>
            <a:r>
              <a:rPr lang="fr-FR" sz="1700" dirty="0"/>
              <a:t>Lycée d'hôtellerie et de tourisme Guyancourt.</a:t>
            </a:r>
          </a:p>
          <a:p>
            <a:r>
              <a:rPr lang="fr-FR" sz="1700" b="1" dirty="0"/>
              <a:t>S2TMD:</a:t>
            </a:r>
          </a:p>
          <a:p>
            <a:pPr>
              <a:buNone/>
            </a:pPr>
            <a:r>
              <a:rPr lang="fr-FR" sz="1700" dirty="0"/>
              <a:t>Lycée La Bruyère Versailles</a:t>
            </a:r>
          </a:p>
          <a:p>
            <a:pPr>
              <a:buNone/>
            </a:pPr>
            <a:r>
              <a:rPr lang="fr-FR" sz="1700" dirty="0"/>
              <a:t>Lycée Jean de La Fontaine Paris</a:t>
            </a:r>
          </a:p>
          <a:p>
            <a:pPr>
              <a:buNone/>
            </a:pPr>
            <a:endParaRPr lang="fr-FR" sz="1700" dirty="0"/>
          </a:p>
          <a:p>
            <a:pPr>
              <a:buNone/>
            </a:pPr>
            <a:r>
              <a:rPr lang="fr-FR" sz="1700" dirty="0"/>
              <a:t>Pour être admis dans ces séries, il est conseillé de</a:t>
            </a:r>
          </a:p>
          <a:p>
            <a:pPr>
              <a:buNone/>
            </a:pPr>
            <a:r>
              <a:rPr lang="fr-FR" sz="1700" dirty="0"/>
              <a:t>suivre un enseignement optionnel technologique</a:t>
            </a:r>
          </a:p>
          <a:p>
            <a:pPr>
              <a:buNone/>
            </a:pPr>
            <a:r>
              <a:rPr lang="fr-FR" sz="1700" dirty="0"/>
              <a:t>spécifique en classe de 2</a:t>
            </a:r>
            <a:r>
              <a:rPr lang="fr-FR" sz="1700" baseline="30000" dirty="0"/>
              <a:t>nd</a:t>
            </a:r>
            <a:r>
              <a:rPr lang="fr-FR" sz="1700" dirty="0"/>
              <a:t> . </a:t>
            </a:r>
          </a:p>
          <a:p>
            <a:pPr>
              <a:buNone/>
            </a:pPr>
            <a:endParaRPr lang="fr-FR" sz="1800" dirty="0"/>
          </a:p>
          <a:p>
            <a:endParaRPr lang="fr-FR" sz="1700" dirty="0"/>
          </a:p>
        </p:txBody>
      </p:sp>
      <p:sp>
        <p:nvSpPr>
          <p:cNvPr id="9" name="Espace réservé du pied de page 3"/>
          <p:cNvSpPr txBox="1">
            <a:spLocks/>
          </p:cNvSpPr>
          <p:nvPr/>
        </p:nvSpPr>
        <p:spPr>
          <a:xfrm>
            <a:off x="10737969" y="6453386"/>
            <a:ext cx="1454031" cy="404614"/>
          </a:xfrm>
          <a:prstGeom prst="rect">
            <a:avLst/>
          </a:prstGeom>
        </p:spPr>
        <p:txBody>
          <a:bodyPr vert="horz" t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CAZABAT Thierry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diap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0070C0"/>
      </a:hlink>
      <a:folHlink>
        <a:srgbClr val="FFDE66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4835</TotalTime>
  <Words>668</Words>
  <Application>Microsoft Office PowerPoint</Application>
  <PresentationFormat>Grand écran</PresentationFormat>
  <Paragraphs>114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Calibri</vt:lpstr>
      <vt:lpstr>Letters for Learners</vt:lpstr>
      <vt:lpstr>Trebuchet MS</vt:lpstr>
      <vt:lpstr>Wingdings</vt:lpstr>
      <vt:lpstr>Wingdings 2</vt:lpstr>
      <vt:lpstr>Opulent</vt:lpstr>
      <vt:lpstr>Les MATHÉMATIQUES en  Première</vt:lpstr>
      <vt:lpstr>Les axes du programme </vt:lpstr>
      <vt:lpstr>Les logiciels utilisés</vt:lpstr>
      <vt:lpstr>Les Evaluations </vt:lpstr>
      <vt:lpstr>Classe de Première, classe de détermination  = préparation du bac c’est maintenant </vt:lpstr>
      <vt:lpstr>Poursuite d’études</vt:lpstr>
      <vt:lpstr>5 niveaux de compétences mathématiques  dans la voie générale:</vt:lpstr>
      <vt:lpstr>Séries de bac technologique</vt:lpstr>
      <vt:lpstr>se former autour de conflans</vt:lpstr>
      <vt:lpstr>Les axes du programme </vt:lpstr>
      <vt:lpstr>Classe de Première, classe de détermination  = préparation du bac c’est maintenant </vt:lpstr>
      <vt:lpstr>Poursuite d’études STMG</vt:lpstr>
      <vt:lpstr>Chronologie des épreuves finales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Mathématiques   au lycée</dc:title>
  <dc:creator>Utilisateur de Microsoft Office</dc:creator>
  <cp:lastModifiedBy>axelle audier</cp:lastModifiedBy>
  <cp:revision>154</cp:revision>
  <dcterms:created xsi:type="dcterms:W3CDTF">2019-09-13T19:48:12Z</dcterms:created>
  <dcterms:modified xsi:type="dcterms:W3CDTF">2023-02-06T14:47:22Z</dcterms:modified>
</cp:coreProperties>
</file>